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57" r:id="rId4"/>
    <p:sldId id="290" r:id="rId5"/>
    <p:sldId id="293" r:id="rId6"/>
    <p:sldId id="286" r:id="rId7"/>
    <p:sldId id="262" r:id="rId8"/>
    <p:sldId id="283" r:id="rId9"/>
    <p:sldId id="263" r:id="rId10"/>
    <p:sldId id="287" r:id="rId11"/>
    <p:sldId id="29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A9FF"/>
    <a:srgbClr val="FF8585"/>
    <a:srgbClr val="FF5757"/>
    <a:srgbClr val="159BFF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68AE-0FCF-47CE-9D26-8D7FFB47B6B4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6113-5B00-4DBE-9F29-2CD677B7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06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68AE-0FCF-47CE-9D26-8D7FFB47B6B4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6113-5B00-4DBE-9F29-2CD677B7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7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68AE-0FCF-47CE-9D26-8D7FFB47B6B4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6113-5B00-4DBE-9F29-2CD677B7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5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68AE-0FCF-47CE-9D26-8D7FFB47B6B4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6113-5B00-4DBE-9F29-2CD677B7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8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68AE-0FCF-47CE-9D26-8D7FFB47B6B4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6113-5B00-4DBE-9F29-2CD677B7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55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68AE-0FCF-47CE-9D26-8D7FFB47B6B4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6113-5B00-4DBE-9F29-2CD677B7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94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68AE-0FCF-47CE-9D26-8D7FFB47B6B4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6113-5B00-4DBE-9F29-2CD677B7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26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68AE-0FCF-47CE-9D26-8D7FFB47B6B4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6113-5B00-4DBE-9F29-2CD677B7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1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68AE-0FCF-47CE-9D26-8D7FFB47B6B4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6113-5B00-4DBE-9F29-2CD677B7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0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68AE-0FCF-47CE-9D26-8D7FFB47B6B4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6113-5B00-4DBE-9F29-2CD677B7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22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68AE-0FCF-47CE-9D26-8D7FFB47B6B4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6113-5B00-4DBE-9F29-2CD677B7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9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868AE-0FCF-47CE-9D26-8D7FFB47B6B4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66113-5B00-4DBE-9F29-2CD677B7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5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7" Type="http://schemas.openxmlformats.org/officeDocument/2006/relationships/image" Target="../media/image13.g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308654" y="2563556"/>
            <a:ext cx="7772400" cy="23050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354" tIns="41177" rIns="82354" bIns="41177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7200" b="1" dirty="0">
                <a:solidFill>
                  <a:srgbClr val="F0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Исторический экскурс</a:t>
            </a:r>
            <a:endParaRPr lang="en-GB" sz="7200" b="1" dirty="0">
              <a:solidFill>
                <a:srgbClr val="F0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26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76865" y="1601788"/>
            <a:ext cx="10297297" cy="606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354" tIns="41177" rIns="82354" bIns="41177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500" b="1" dirty="0">
                <a:solidFill>
                  <a:srgbClr val="F0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Специальные </a:t>
            </a:r>
            <a:r>
              <a:rPr lang="ru-RU" sz="2500" b="1" dirty="0" err="1">
                <a:solidFill>
                  <a:srgbClr val="F0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байпасные</a:t>
            </a:r>
            <a:r>
              <a:rPr lang="ru-RU" sz="2500" b="1" dirty="0">
                <a:solidFill>
                  <a:srgbClr val="F0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уровнемеры для АЭС</a:t>
            </a:r>
            <a:endParaRPr lang="en-GB" sz="2500" b="1" dirty="0">
              <a:solidFill>
                <a:srgbClr val="F0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631B92-BE6B-40C5-8A60-55F54E85F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85" y="2411895"/>
            <a:ext cx="3542795" cy="256650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1D3F14-9C8D-4345-B5D7-5196317E5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9963" y="2411895"/>
            <a:ext cx="2065500" cy="3944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F9DD0B-A5EB-4621-B110-203C29E9B9A7}"/>
              </a:ext>
            </a:extLst>
          </p:cNvPr>
          <p:cNvSpPr/>
          <p:nvPr/>
        </p:nvSpPr>
        <p:spPr>
          <a:xfrm>
            <a:off x="3979980" y="2525960"/>
            <a:ext cx="5569683" cy="358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30000"/>
              </a:spcAft>
            </a:pPr>
            <a:r>
              <a:rPr lang="ru-RU" sz="1400" b="1" dirty="0">
                <a:solidFill>
                  <a:srgbClr val="F000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характеристики</a:t>
            </a:r>
            <a:endParaRPr lang="en-GB" sz="1400" b="1" dirty="0">
              <a:solidFill>
                <a:srgbClr val="F000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Непрерывное измерение уровня резистивным магнитоуправляемым преобразователем уровня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3-х проводное подключение потенциометрического сенсора позволяет иметь длинные линии связи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Измерительный преобразователь во взрывозащищенном исполнении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Электронные компоненты и линии связи для работы в аварийной ситуации (высокие температуры окружающей среды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Электронные компоненты и линии связи для работы в аварийной ситуации (высокий уровень радиационного облучения)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15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51222" y="3365925"/>
            <a:ext cx="9111049" cy="12060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337" tIns="26668" rIns="53337" bIns="26668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4800" b="1" dirty="0">
                <a:solidFill>
                  <a:srgbClr val="F0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БЛАГОДАРИМ ЗА ВНИМАНИЕ!</a:t>
            </a:r>
            <a:endParaRPr lang="en-GB" sz="4800" b="1" dirty="0">
              <a:solidFill>
                <a:srgbClr val="F0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2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35612" y="4711893"/>
            <a:ext cx="3876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ПЛАЗ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ПЛАЗ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уум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89" y="1486285"/>
            <a:ext cx="1840940" cy="1642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74552" y="1764372"/>
            <a:ext cx="6194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Машиностроительный завод «Молния» - лидер приборостроения Министерства среднего машиностроения СССР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ныне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госкорпорации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Росатом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26" y="1486285"/>
            <a:ext cx="1405529" cy="1479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5488" y="3697357"/>
            <a:ext cx="850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25 мая 1989 на базе ПО Машзавод «Молния» образован научно-технический и промышленно-производственный кооператив (НТППК) «ПЛАЗВАК»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90" y="5504562"/>
            <a:ext cx="5259615" cy="6970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3848" y="28519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26 мая 1988 года Верховный Совет одобрил закон №8998-XI "О кооперации в СССР".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1851" y="4458122"/>
            <a:ext cx="61538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 создания - внедрение инновационных технологий и научных разработок совместно с ИАЭ им. И.В. Курчатова и ВНИИНМ им. А.А.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Бочвара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4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7" y="2006801"/>
            <a:ext cx="3810000" cy="2505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74" y="1846339"/>
            <a:ext cx="1852108" cy="25676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71719" y="4435997"/>
            <a:ext cx="3871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Турбомолекулярные насосы высокого разрежения серии 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7053" y="4574497"/>
            <a:ext cx="45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Установки ионной имплантации ВИТА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26885" y="1540576"/>
            <a:ext cx="12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ПЛАЗ</a:t>
            </a:r>
            <a:r>
              <a:rPr lang="ru-RU" sz="2000" b="1" dirty="0">
                <a:solidFill>
                  <a:srgbClr val="FF8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02848" y="1544071"/>
            <a:ext cx="124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</a:t>
            </a:r>
            <a:r>
              <a:rPr lang="ru-RU" sz="2000" b="1" dirty="0">
                <a:solidFill>
                  <a:srgbClr val="37A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УУМ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0184" y="5082327"/>
            <a:ext cx="5827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Ионная имплантация – внедрение элементов в приповерхностную область твердого тела-мишени, помещенной в вакуумную камеру, посредством пучка высокоскоростных ионов. Применяется для упрочнения металлов и в производстве электронных приборов.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32822" y="5082328"/>
            <a:ext cx="4581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Принцип действия основан на сообщении молекулам откачиваемого газа дополнительной скорости в направлении откачки вращающимся ротором.</a:t>
            </a:r>
          </a:p>
        </p:txBody>
      </p:sp>
    </p:spTree>
    <p:extLst>
      <p:ext uri="{BB962C8B-B14F-4D97-AF65-F5344CB8AC3E}">
        <p14:creationId xmlns:p14="http://schemas.microsoft.com/office/powerpoint/2010/main" val="212693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07" y="2257166"/>
            <a:ext cx="4223265" cy="3167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68" y="2257165"/>
            <a:ext cx="4223265" cy="31674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94486" y="1705433"/>
            <a:ext cx="991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Наиболее востребованными в России стали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байпасные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поплавковые указатели уровня</a:t>
            </a:r>
          </a:p>
        </p:txBody>
      </p:sp>
    </p:spTree>
    <p:extLst>
      <p:ext uri="{BB962C8B-B14F-4D97-AF65-F5344CB8AC3E}">
        <p14:creationId xmlns:p14="http://schemas.microsoft.com/office/powerpoint/2010/main" val="372504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50989" y="3741568"/>
            <a:ext cx="7772400" cy="17365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354" tIns="41177" rIns="82354" bIns="41177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F0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Уровнемеры, указатели уровня,</a:t>
            </a:r>
          </a:p>
          <a:p>
            <a:pPr algn="l">
              <a:defRPr/>
            </a:pPr>
            <a:r>
              <a:rPr lang="ru-RU" sz="3600" b="1" dirty="0">
                <a:solidFill>
                  <a:srgbClr val="F0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     сигнализаторы уровня</a:t>
            </a:r>
            <a:endParaRPr lang="en-GB" sz="3600" b="1" dirty="0">
              <a:solidFill>
                <a:srgbClr val="F0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168610" y="1995146"/>
            <a:ext cx="7772400" cy="12999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354" tIns="41177" rIns="82354" bIns="41177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7200" b="1" dirty="0">
                <a:solidFill>
                  <a:srgbClr val="F0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Продукция</a:t>
            </a:r>
            <a:endParaRPr lang="en-GB" sz="7200" b="1" dirty="0">
              <a:solidFill>
                <a:srgbClr val="F0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3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18" y="2583875"/>
            <a:ext cx="1756542" cy="3373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139" y="2339546"/>
            <a:ext cx="1147452" cy="38264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284" y="2339546"/>
            <a:ext cx="1207891" cy="38264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626" y="3608173"/>
            <a:ext cx="317553" cy="2349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0850" y="3608173"/>
            <a:ext cx="317553" cy="23492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05" y="2961503"/>
            <a:ext cx="1905000" cy="228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32769" y="2355607"/>
            <a:ext cx="31252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Поплавок с постоянным магнитом перемещается вместе с уровнем жидкости по трубе скольжения, в которой находятся герметизированные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магнитоуправляемые контакты (герконы).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Магнит переключает контакты на заранее установленной высоте переключения и тем самым позволяет получить сигнал на любом уровне наполнения.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Благодаря применению магнита и геркона процесс переключения происходит бесконтактно, без износа и без вспомогательной энергии.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оставляются и поплавковые магнитные выключатели с несколькими точками переключения.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76865" y="1601788"/>
            <a:ext cx="10297297" cy="606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354" tIns="41177" rIns="82354" bIns="41177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500" b="1" dirty="0">
                <a:solidFill>
                  <a:srgbClr val="F0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Поплавковые магнитные выключатели ВПМ</a:t>
            </a:r>
            <a:endParaRPr lang="en-GB" sz="2500" b="1" dirty="0">
              <a:solidFill>
                <a:srgbClr val="F0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1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609600" y="5029200"/>
            <a:ext cx="2743200" cy="94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354" tIns="41177" rIns="82354" bIns="41177">
            <a:spAutoFit/>
          </a:bodyPr>
          <a:lstStyle>
            <a:lvl1pPr defTabSz="823913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indent="-260350" defTabSz="823913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3913" indent="-206375" defTabSz="823913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indent="-204788" defTabSz="823913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7825" indent="-204788" defTabSz="823913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5025" indent="-204788" defTabSz="823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2225" indent="-204788" defTabSz="823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9425" indent="-204788" defTabSz="823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6625" indent="-204788" defTabSz="823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Непрерывное измерение уровня с визуальным контролем без источников питания</a:t>
            </a:r>
            <a:endParaRPr lang="en-GB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Box 1029"/>
          <p:cNvSpPr txBox="1">
            <a:spLocks noChangeArrowheads="1"/>
          </p:cNvSpPr>
          <p:nvPr/>
        </p:nvSpPr>
        <p:spPr bwMode="auto">
          <a:xfrm>
            <a:off x="3293075" y="2132013"/>
            <a:ext cx="4953000" cy="392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354" tIns="41177" rIns="82354" bIns="41177">
            <a:spAutoFit/>
          </a:bodyPr>
          <a:lstStyle>
            <a:lvl1pPr marL="80963" indent="-80963" defTabSz="823913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indent="-260350" defTabSz="823913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3913" indent="-206375" defTabSz="823913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indent="-204788" defTabSz="823913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7825" indent="-204788" defTabSz="823913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5025" indent="-204788" defTabSz="823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2225" indent="-204788" defTabSz="823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9425" indent="-204788" defTabSz="823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6625" indent="-204788" defTabSz="823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30000"/>
              </a:spcAft>
              <a:buFontTx/>
              <a:buNone/>
            </a:pPr>
            <a:r>
              <a:rPr lang="ru-RU" sz="1800" b="1" dirty="0">
                <a:solidFill>
                  <a:srgbClr val="F0001D"/>
                </a:solidFill>
                <a:latin typeface="Century Gothic" panose="020B0502020202020204" pitchFamily="34" charset="0"/>
              </a:rPr>
              <a:t>Технические характеристики</a:t>
            </a:r>
            <a:endParaRPr lang="en-GB" sz="1800" b="1" dirty="0">
              <a:solidFill>
                <a:srgbClr val="F0001D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Простая и прочная конструкция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Индикация как в линейных, так и в объемных единицах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Полная изоляция камеры и резервуара от роликового указателя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во всех отраслях промышленности, индивидуальное проектирование конструкции и выбор материалов, устойчивых к коррозии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Давление рабочей среды до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420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бар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 рабочей среды до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450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Удельная плотность среды ≥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400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³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Взрывозащищенная конструкция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комбинации с различными уровнемерами и магнитными выключателями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030" descr="C:\Dokumente und Einstellungen\USER59\Eigene Dateien\Marketing\KSR Byp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189865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69" y="2445844"/>
            <a:ext cx="1905000" cy="228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6394" y="1614615"/>
            <a:ext cx="1102091" cy="4196027"/>
          </a:xfrm>
          <a:prstGeom prst="rect">
            <a:avLst/>
          </a:prstGeom>
        </p:spPr>
      </p:pic>
      <p:sp>
        <p:nvSpPr>
          <p:cNvPr id="9" name="Rectangle 1027"/>
          <p:cNvSpPr txBox="1">
            <a:spLocks noChangeArrowheads="1"/>
          </p:cNvSpPr>
          <p:nvPr/>
        </p:nvSpPr>
        <p:spPr bwMode="auto">
          <a:xfrm>
            <a:off x="1213021" y="1614615"/>
            <a:ext cx="7772400" cy="606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354" tIns="41177" rIns="82354" bIns="41177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600" b="1" dirty="0">
                <a:solidFill>
                  <a:srgbClr val="F0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Поплавковые </a:t>
            </a:r>
            <a:r>
              <a:rPr lang="ru-RU" sz="2600" b="1" dirty="0" err="1">
                <a:solidFill>
                  <a:srgbClr val="F0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байпасные</a:t>
            </a:r>
            <a:r>
              <a:rPr lang="ru-RU" sz="2600" b="1" dirty="0">
                <a:solidFill>
                  <a:srgbClr val="F0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указатели уровня УПБ</a:t>
            </a:r>
            <a:endParaRPr lang="en-GB" sz="2600" b="1" dirty="0">
              <a:solidFill>
                <a:srgbClr val="F0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3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8649" y="1524000"/>
            <a:ext cx="10418292" cy="609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337" tIns="26668" rIns="53337" bIns="26668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600" b="1" dirty="0">
                <a:solidFill>
                  <a:srgbClr val="F0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Поплавковые указатели уровня для монтажа сверху УПВ</a:t>
            </a:r>
            <a:endParaRPr lang="en-GB" sz="2600" b="1" dirty="0">
              <a:solidFill>
                <a:srgbClr val="F0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248" y="1982403"/>
            <a:ext cx="1570506" cy="4221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262" y="2320153"/>
            <a:ext cx="1773195" cy="3546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133600"/>
            <a:ext cx="1437477" cy="4096393"/>
          </a:xfrm>
          <a:prstGeom prst="rect">
            <a:avLst/>
          </a:prstGeom>
        </p:spPr>
      </p:pic>
      <p:sp>
        <p:nvSpPr>
          <p:cNvPr id="8" name="Text Box 1029"/>
          <p:cNvSpPr txBox="1">
            <a:spLocks noChangeArrowheads="1"/>
          </p:cNvSpPr>
          <p:nvPr/>
        </p:nvSpPr>
        <p:spPr bwMode="auto">
          <a:xfrm>
            <a:off x="3293075" y="2132013"/>
            <a:ext cx="4953000" cy="392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354" tIns="41177" rIns="82354" bIns="41177">
            <a:spAutoFit/>
          </a:bodyPr>
          <a:lstStyle>
            <a:lvl1pPr marL="80963" indent="-80963" defTabSz="823913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indent="-260350" defTabSz="823913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3913" indent="-206375" defTabSz="823913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indent="-204788" defTabSz="823913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7825" indent="-204788" defTabSz="823913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5025" indent="-204788" defTabSz="823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2225" indent="-204788" defTabSz="823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9425" indent="-204788" defTabSz="823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6625" indent="-204788" defTabSz="823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30000"/>
              </a:spcAft>
              <a:buFontTx/>
              <a:buNone/>
            </a:pPr>
            <a:r>
              <a:rPr lang="ru-RU" sz="1800" b="1" dirty="0">
                <a:solidFill>
                  <a:srgbClr val="F0001D"/>
                </a:solidFill>
                <a:latin typeface="Century Gothic" panose="020B0502020202020204" pitchFamily="34" charset="0"/>
              </a:rPr>
              <a:t>Технические характеристики</a:t>
            </a:r>
            <a:endParaRPr lang="en-GB" sz="1800" b="1" dirty="0">
              <a:solidFill>
                <a:srgbClr val="F0001D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Простая и прочная конструкция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Индикация как в линейных, так и в объемных единицах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Полная изоляция камеры и резервуара от роликового указателя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во всех отраслях промышленности, индивидуальное проектирование конструкции и выбор материалов, устойчивых к коррозии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Давление рабочей среды до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бар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 рабочей среды от -196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до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Удельная плотность среды ≥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³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Взрывозащищенная конструкция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комбинации с различными уровнемерами и магнитными выключателями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36" y="2215978"/>
            <a:ext cx="1126243" cy="203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6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1714500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:\DOKU\Doku Arbeitsverzeichnis - nicht freigegeben\VORTRAG\Schauglas\Bilder und Animationen\Model7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9112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09600" y="4495800"/>
            <a:ext cx="241368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Стеклянные указатели уровня используются для прямой индикации уровня жидкости, особенно границы пара и конденсата</a:t>
            </a:r>
            <a:endParaRPr lang="en-GB" sz="12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396047" y="2075850"/>
            <a:ext cx="4915931" cy="356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354" tIns="41177" rIns="82354" bIns="41177">
            <a:spAutoFit/>
          </a:bodyPr>
          <a:lstStyle>
            <a:lvl1pPr defTabSz="823913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indent="-260350" defTabSz="823913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3913" indent="-206375" defTabSz="823913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indent="-204788" defTabSz="823913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7825" indent="-204788" defTabSz="823913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5025" indent="-204788" defTabSz="823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2225" indent="-204788" defTabSz="823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9425" indent="-204788" defTabSz="823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6625" indent="-204788" defTabSz="823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30000"/>
              </a:spcAft>
              <a:buFontTx/>
              <a:buNone/>
            </a:pPr>
            <a:r>
              <a:rPr lang="ru-RU" sz="1800" b="1" dirty="0">
                <a:solidFill>
                  <a:srgbClr val="F0001D"/>
                </a:solidFill>
                <a:latin typeface="Century Gothic" panose="020B0502020202020204" pitchFamily="34" charset="0"/>
              </a:rPr>
              <a:t>Технические характеристики</a:t>
            </a:r>
            <a:endParaRPr lang="en-GB" sz="1800" b="1" dirty="0">
              <a:solidFill>
                <a:srgbClr val="F0001D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Все указатели снабжены шаровыми кранами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Стеклянные секции из боросиликатного стекла по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DIN 7081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Защита от коррозии с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фторэтиленпропиленом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слюдой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Экраны из слюды или фторопласта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Защита от замерзания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Подсветка для прозрачных сред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Сигнализация уровня с оптическим сенсором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720</a:t>
            </a: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Сертификат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EN 10204</a:t>
            </a: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Работа на сероводороде по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NACE</a:t>
            </a:r>
          </a:p>
          <a:p>
            <a:pPr eaLnBrk="1" hangingPunct="1">
              <a:spcBef>
                <a:spcPct val="350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Ориентированные на требования заказчика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318054" y="1531590"/>
            <a:ext cx="9976022" cy="609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337" tIns="26668" rIns="53337" bIns="26668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600" b="1" dirty="0">
                <a:solidFill>
                  <a:srgbClr val="F0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Стеклянные указатели уровня прямого действия УСП</a:t>
            </a:r>
            <a:endParaRPr lang="en-GB" sz="2600" b="1" dirty="0">
              <a:solidFill>
                <a:srgbClr val="F0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6196" y="2141190"/>
            <a:ext cx="1481933" cy="365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88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550</Words>
  <Application>Microsoft Office PowerPoint</Application>
  <PresentationFormat>Широкоэкранный</PresentationFormat>
  <Paragraphs>68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Сычев Геннадий</dc:creator>
  <cp:lastModifiedBy>Сычев Геннадий</cp:lastModifiedBy>
  <cp:revision>145</cp:revision>
  <dcterms:created xsi:type="dcterms:W3CDTF">2013-09-02T14:18:27Z</dcterms:created>
  <dcterms:modified xsi:type="dcterms:W3CDTF">2018-11-30T13:54:47Z</dcterms:modified>
</cp:coreProperties>
</file>